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  <p:sldMasterId id="2147483691" r:id="rId2"/>
  </p:sldMasterIdLst>
  <p:notesMasterIdLst>
    <p:notesMasterId r:id="rId28"/>
  </p:notesMasterIdLst>
  <p:sldIdLst>
    <p:sldId id="280" r:id="rId3"/>
    <p:sldId id="271" r:id="rId4"/>
    <p:sldId id="306" r:id="rId5"/>
    <p:sldId id="258" r:id="rId6"/>
    <p:sldId id="262" r:id="rId7"/>
    <p:sldId id="269" r:id="rId8"/>
    <p:sldId id="287" r:id="rId9"/>
    <p:sldId id="288" r:id="rId10"/>
    <p:sldId id="290" r:id="rId11"/>
    <p:sldId id="281" r:id="rId12"/>
    <p:sldId id="304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5" r:id="rId25"/>
    <p:sldId id="302" r:id="rId26"/>
    <p:sldId id="284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Roboto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62220494-F72E-42EC-8C15-EB342598EB4E}">
  <a:tblStyle styleId="{62220494-F72E-42EC-8C15-EB342598EB4E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9303" autoAdjust="0"/>
  </p:normalViewPr>
  <p:slideViewPr>
    <p:cSldViewPr>
      <p:cViewPr varScale="1">
        <p:scale>
          <a:sx n="82" d="100"/>
          <a:sy n="82" d="100"/>
        </p:scale>
        <p:origin x="1572" y="9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1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2.fntdata"/><Relationship Id="rId35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Welcome to the fourth section, </a:t>
            </a:r>
            <a:r>
              <a:rPr lang="en-US" sz="1100" dirty="0">
                <a:solidFill>
                  <a:schemeClr val="bg1"/>
                </a:solidFill>
              </a:rPr>
              <a:t>Chart Annotation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In the previous section we learned how to use D3.js scales to scale our data.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We will now use those same scales to render axes on our chart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Using those scales, D3.js can render axes with ticks and labels to give the viewer of your visualization perspective on the values associated with your visuals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9232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the previous video saw how to use data binding to create new visuals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This is the third video of this section, Visual styling with data</a:t>
            </a:r>
          </a:p>
        </p:txBody>
      </p:sp>
    </p:spTree>
    <p:extLst>
      <p:ext uri="{BB962C8B-B14F-4D97-AF65-F5344CB8AC3E}">
        <p14:creationId xmlns:p14="http://schemas.microsoft.com/office/powerpoint/2010/main" val="3169236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In this video, we will…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527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our next video, Axes Titles, we will learn how to add titles to our axes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922812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the previous video we learned about SVG elements and created lines, rectangles, circles and ellipses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This is the second video of this section, Creating visuals with data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41802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In this video, we will…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8862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our next video, Custom Tick Labels, we will learn how to change the text associated with axes ticks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4142341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the previous video we learned about SVG elements and created lines, rectangles, circles and ellipses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This is the second video of this section, Creating visuals with data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4320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In this video, we will…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918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our next video, Legends, we will learn how to create a legend for our visualization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4202113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the previous video we learned about SVG elements and created lines, rectangles, circles and ellipses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This is the second video of this section, Creating visuals with data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1194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this section, we cover seven different topics relative to creating axes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The first two sections are the most detailed as they cover the fundamentals and explain axes and positioning concepts.  The remaining sections focus on a specific task relative to an axes and are comparatively brief.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2.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3.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4.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5.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6.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7.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In this video, we will…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0777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our next video, the last of this section, Gridlines, we will learn add gridlines to our visualization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83604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the previous video we learned about SVG elements and created lines, rectangles, circles and ellipses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This is the second video of this section, Creating visuals with data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52430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In this video, we will…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0135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This section show you how to create a number of different chart annotations, including axes, legends, axes labels, and titles</a:t>
            </a:r>
          </a:p>
        </p:txBody>
      </p:sp>
    </p:spTree>
    <p:extLst>
      <p:ext uri="{BB962C8B-B14F-4D97-AF65-F5344CB8AC3E}">
        <p14:creationId xmlns:p14="http://schemas.microsoft.com/office/powerpoint/2010/main" val="30877945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This completes the last section of this volume of the course.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In the next volume, we will cover adding interactivity and adding animation to your charts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3955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Axes</a:t>
            </a:r>
          </a:p>
          <a:p>
            <a:r>
              <a:rPr lang="en-US" dirty="0"/>
              <a:t>Ticks </a:t>
            </a:r>
          </a:p>
          <a:p>
            <a:r>
              <a:rPr lang="en-US" dirty="0"/>
              <a:t>Custom tick labels</a:t>
            </a:r>
          </a:p>
          <a:p>
            <a:r>
              <a:rPr lang="en-US"/>
              <a:t>Margins</a:t>
            </a:r>
            <a:endParaRPr lang="en-US" dirty="0"/>
          </a:p>
          <a:p>
            <a:r>
              <a:rPr lang="en-US" dirty="0"/>
              <a:t>Text labels</a:t>
            </a:r>
          </a:p>
          <a:p>
            <a:r>
              <a:rPr lang="en-US" dirty="0"/>
              <a:t>Styling axes</a:t>
            </a:r>
          </a:p>
          <a:p>
            <a:r>
              <a:rPr lang="en-US" dirty="0"/>
              <a:t>Legends</a:t>
            </a:r>
          </a:p>
          <a:p>
            <a:r>
              <a:rPr lang="en-US" dirty="0"/>
              <a:t>Axis titles</a:t>
            </a:r>
          </a:p>
          <a:p>
            <a:r>
              <a:rPr lang="en-US" dirty="0"/>
              <a:t>Gridlines</a:t>
            </a:r>
          </a:p>
          <a:p>
            <a:r>
              <a:rPr lang="en-US" dirty="0"/>
              <a:t>Positioning</a:t>
            </a:r>
          </a:p>
        </p:txBody>
      </p:sp>
    </p:spTree>
    <p:extLst>
      <p:ext uri="{BB962C8B-B14F-4D97-AF65-F5344CB8AC3E}">
        <p14:creationId xmlns:p14="http://schemas.microsoft.com/office/powerpoint/2010/main" val="2109025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Welcome to the first video of this section,  Drawing axes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this video we will learn how to create D3.js axes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Axes are powerful D3.js constructs and are highly customizable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We will cover in this video the fundamentals of axis creation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Which includes….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our next video, Positioning Axes, we will see how to position axes and visual elements in a manner that creates an aesthetically good visualization</a:t>
            </a:r>
            <a:endParaRPr b="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the previous video we learned about SVG elements and created lines, rectangles, circles and ellipses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This is the second video of this section, Creating visuals with data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28841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aseline="0" dirty="0"/>
              <a:t>In this video, we will…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581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In our next video, Styling Axes, we will learn how to style the features of an axis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884854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urse 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90525" y="2803825"/>
            <a:ext cx="8222100" cy="573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None/>
              <a:defRPr sz="2600"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pic>
        <p:nvPicPr>
          <p:cNvPr id="11" name="Shape 11" descr="Packt-Logo-white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2750" y="1477730"/>
            <a:ext cx="3382881" cy="1616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460950" y="1248300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rgbClr val="F3F3F3"/>
              </a:buClr>
              <a:buSzPct val="100000"/>
              <a:defRPr sz="12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1595400" y="3273925"/>
            <a:ext cx="59532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F3F3F3"/>
              </a:buClr>
              <a:buFont typeface="Calibri"/>
              <a:defRPr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 rtl="0">
              <a:spcBef>
                <a:spcPts val="0"/>
              </a:spcBef>
              <a:buClr>
                <a:srgbClr val="F3F3F3"/>
              </a:buClr>
              <a:buFont typeface="Calibri"/>
              <a:defRPr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ctr" rtl="0">
              <a:spcBef>
                <a:spcPts val="0"/>
              </a:spcBef>
              <a:buClr>
                <a:srgbClr val="F3F3F3"/>
              </a:buClr>
              <a:buFont typeface="Calibri"/>
              <a:defRPr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ctr" rtl="0">
              <a:spcBef>
                <a:spcPts val="0"/>
              </a:spcBef>
              <a:buClr>
                <a:srgbClr val="F3F3F3"/>
              </a:buClr>
              <a:buFont typeface="Calibri"/>
              <a:defRPr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ctr" rtl="0">
              <a:spcBef>
                <a:spcPts val="0"/>
              </a:spcBef>
              <a:buClr>
                <a:srgbClr val="F3F3F3"/>
              </a:buClr>
              <a:buFont typeface="Calibri"/>
              <a:defRPr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ctr" rtl="0">
              <a:spcBef>
                <a:spcPts val="0"/>
              </a:spcBef>
              <a:buClr>
                <a:srgbClr val="F3F3F3"/>
              </a:buClr>
              <a:buFont typeface="Calibri"/>
              <a:defRPr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ctr" rtl="0">
              <a:spcBef>
                <a:spcPts val="0"/>
              </a:spcBef>
              <a:buClr>
                <a:srgbClr val="F3F3F3"/>
              </a:buClr>
              <a:buFont typeface="Calibri"/>
              <a:defRPr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ctr" rtl="0">
              <a:spcBef>
                <a:spcPts val="0"/>
              </a:spcBef>
              <a:buClr>
                <a:srgbClr val="F3F3F3"/>
              </a:buClr>
              <a:buFont typeface="Calibri"/>
              <a:defRPr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ctr" rtl="0">
              <a:spcBef>
                <a:spcPts val="0"/>
              </a:spcBef>
              <a:buClr>
                <a:srgbClr val="F3F3F3"/>
              </a:buClr>
              <a:buFont typeface="Calibri"/>
              <a:defRPr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67" name="Shape 67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hape 69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End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4570050" y="564750"/>
            <a:ext cx="4106100" cy="4014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72" name="Shape 72" descr="Packt-Logo-white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2750" y="1763405"/>
            <a:ext cx="3382881" cy="1616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333333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4800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5" name="Shape 15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urse Title and Author Name">
    <p:bg>
      <p:bgPr>
        <a:solidFill>
          <a:srgbClr val="F3702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4800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F3702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4800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1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tandalone Introduction or Summar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pic>
        <p:nvPicPr>
          <p:cNvPr id="18" name="Shape 18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1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4" name="Shape 24" descr="icon-bea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pic>
        <p:nvPicPr>
          <p:cNvPr id="36" name="Shape 36" descr="icon-bea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lt1"/>
              </a:buClr>
              <a:buFont typeface="Calibri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Font typeface="Calibri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42" name="Shape 42" descr="icon-beaco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80340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pic>
        <p:nvPicPr>
          <p:cNvPr id="45" name="Shape 45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plit Summar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rgbClr val="434343"/>
              </a:buClr>
              <a:buSzPct val="100000"/>
              <a:defRPr sz="42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None/>
              <a:defRPr sz="2100">
                <a:latin typeface="Calibri"/>
                <a:ea typeface="Calibri"/>
                <a:cs typeface="Calibri"/>
                <a:sym typeface="Calibr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52" name="Shape 52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uthor Profi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265500" y="3387625"/>
            <a:ext cx="4045200" cy="1482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4285F4"/>
              </a:buClr>
              <a:buSzPct val="100000"/>
              <a:defRPr sz="2400">
                <a:solidFill>
                  <a:srgbClr val="4285F4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58" name="Shape 58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524180" y="4134624"/>
            <a:ext cx="438222" cy="83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Shape 59" descr="Corporate headshot of a m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554" y="917976"/>
            <a:ext cx="2291100" cy="2291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pPr lvl="0" algn="r" rtl="0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pPr lvl="0" algn="r" rtl="0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2" r:id="rId3"/>
    <p:sldLayoutId id="2147483674" r:id="rId4"/>
    <p:sldLayoutId id="2147483679" r:id="rId5"/>
    <p:sldLayoutId id="2147483681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sz="4200" dirty="0">
                <a:solidFill>
                  <a:schemeClr val="bg1"/>
                </a:solidFill>
              </a:rPr>
              <a:t>Chart Annotation</a:t>
            </a:r>
            <a:endParaRPr lang="en" sz="4200" dirty="0">
              <a:solidFill>
                <a:schemeClr val="bg1"/>
              </a:solidFill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Section 4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094561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ctrTitle"/>
          </p:nvPr>
        </p:nvSpPr>
        <p:spPr>
          <a:xfrm>
            <a:off x="390524" y="1819275"/>
            <a:ext cx="8753476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Styling Axes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Video 4.3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110939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dirty="0"/>
              <a:t>In this video, we are going to take a look at…</a:t>
            </a:r>
            <a:endParaRPr lang="en" sz="2200" dirty="0"/>
          </a:p>
        </p:txBody>
      </p:sp>
      <p:sp>
        <p:nvSpPr>
          <p:cNvPr id="213" name="Shape 213"/>
          <p:cNvSpPr txBox="1">
            <a:spLocks noGrp="1"/>
          </p:cNvSpPr>
          <p:nvPr>
            <p:ph type="body" idx="4294967295"/>
          </p:nvPr>
        </p:nvSpPr>
        <p:spPr>
          <a:xfrm>
            <a:off x="208750" y="888475"/>
            <a:ext cx="8716200" cy="402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Styling the line on an axis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Styling the ticks on an axis</a:t>
            </a:r>
          </a:p>
          <a:p>
            <a:pPr marL="101600" lvl="0" rtl="0">
              <a:spcBef>
                <a:spcPts val="0"/>
              </a:spcBef>
              <a:buClr>
                <a:srgbClr val="434343"/>
              </a:buClr>
              <a:buSzPct val="100000"/>
            </a:pPr>
            <a:endParaRPr lang="en" sz="2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753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Next Video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>
                <a:solidFill>
                  <a:schemeClr val="bg1"/>
                </a:solidFill>
              </a:rPr>
              <a:t>Axes Titles</a:t>
            </a:r>
            <a:endParaRPr lang="e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1712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Axes Titles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Video 4.4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561224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dirty="0"/>
              <a:t>In this video, we are going to take a look at…</a:t>
            </a:r>
            <a:endParaRPr lang="en" sz="2200" dirty="0"/>
          </a:p>
        </p:txBody>
      </p:sp>
      <p:sp>
        <p:nvSpPr>
          <p:cNvPr id="213" name="Shape 213"/>
          <p:cNvSpPr txBox="1">
            <a:spLocks noGrp="1"/>
          </p:cNvSpPr>
          <p:nvPr>
            <p:ph type="body" idx="4294967295"/>
          </p:nvPr>
        </p:nvSpPr>
        <p:spPr>
          <a:xfrm>
            <a:off x="208750" y="888475"/>
            <a:ext cx="8716200" cy="402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Creating labels on horizontal and vertical axes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Rotating and positioning of titles along an axis</a:t>
            </a:r>
          </a:p>
          <a:p>
            <a:pPr marL="101600" lvl="0" rtl="0">
              <a:spcBef>
                <a:spcPts val="0"/>
              </a:spcBef>
              <a:buClr>
                <a:srgbClr val="434343"/>
              </a:buClr>
              <a:buSzPct val="100000"/>
            </a:pPr>
            <a:endParaRPr lang="en" sz="2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1791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Next Video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>
                <a:solidFill>
                  <a:schemeClr val="bg1"/>
                </a:solidFill>
              </a:rPr>
              <a:t>Custom Tick Labels</a:t>
            </a:r>
            <a:endParaRPr lang="e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684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Custom Tick Labels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Video 4.5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610920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dirty="0"/>
              <a:t>In this video, we are going to take a look at…</a:t>
            </a:r>
            <a:endParaRPr lang="en" sz="2200" dirty="0"/>
          </a:p>
        </p:txBody>
      </p:sp>
      <p:sp>
        <p:nvSpPr>
          <p:cNvPr id="213" name="Shape 213"/>
          <p:cNvSpPr txBox="1">
            <a:spLocks noGrp="1"/>
          </p:cNvSpPr>
          <p:nvPr>
            <p:ph type="body" idx="4294967295"/>
          </p:nvPr>
        </p:nvSpPr>
        <p:spPr>
          <a:xfrm>
            <a:off x="208750" y="888475"/>
            <a:ext cx="8716200" cy="402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Specifying the text on each tick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Rotating text on a tick and using text anchors</a:t>
            </a:r>
          </a:p>
          <a:p>
            <a:pPr marL="101600" lvl="0" rtl="0">
              <a:spcBef>
                <a:spcPts val="0"/>
              </a:spcBef>
              <a:buClr>
                <a:srgbClr val="434343"/>
              </a:buClr>
              <a:buSzPct val="100000"/>
            </a:pPr>
            <a:endParaRPr lang="en" sz="2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416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Next Video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>
                <a:solidFill>
                  <a:schemeClr val="bg1"/>
                </a:solidFill>
              </a:rPr>
              <a:t>Legends</a:t>
            </a:r>
            <a:endParaRPr lang="e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1674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Legends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Video 4.6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63710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1" name="Shape 181"/>
          <p:cNvCxnSpPr/>
          <p:nvPr/>
        </p:nvCxnSpPr>
        <p:spPr>
          <a:xfrm>
            <a:off x="1295400" y="3383282"/>
            <a:ext cx="0" cy="66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2781301" y="1962150"/>
            <a:ext cx="1714500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chemeClr val="dk1"/>
                </a:solidFill>
              </a:rPr>
              <a:t>Styling Axes</a:t>
            </a:r>
            <a:endParaRPr lang="en" sz="1800" dirty="0">
              <a:solidFill>
                <a:schemeClr val="dk1"/>
              </a:solidFill>
            </a:endParaRPr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2781316" y="2266950"/>
            <a:ext cx="1866884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400" dirty="0">
                <a:solidFill>
                  <a:schemeClr val="dk2"/>
                </a:solidFill>
              </a:rPr>
              <a:t>Controlling line color on thickness of lines and ticks</a:t>
            </a:r>
            <a:endParaRPr lang="en" sz="1400" dirty="0">
              <a:solidFill>
                <a:schemeClr val="dk2"/>
              </a:solidFill>
            </a:endParaRPr>
          </a:p>
        </p:txBody>
      </p:sp>
      <p:cxnSp>
        <p:nvCxnSpPr>
          <p:cNvPr id="184" name="Shape 184"/>
          <p:cNvCxnSpPr/>
          <p:nvPr/>
        </p:nvCxnSpPr>
        <p:spPr>
          <a:xfrm rot="10800000">
            <a:off x="2743201" y="2114550"/>
            <a:ext cx="0" cy="115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49461" y="2000618"/>
            <a:ext cx="1979439" cy="392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sz="1800" dirty="0">
                <a:solidFill>
                  <a:schemeClr val="dk1"/>
                </a:solidFill>
              </a:rPr>
              <a:t>Drawing Axes</a:t>
            </a:r>
            <a:endParaRPr lang="en" sz="1800" dirty="0">
              <a:solidFill>
                <a:schemeClr val="dk1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49461" y="2290644"/>
            <a:ext cx="2093736" cy="578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1400" dirty="0">
                <a:solidFill>
                  <a:schemeClr val="dk2"/>
                </a:solidFill>
              </a:rPr>
              <a:t>Fundaments of creating axes objects</a:t>
            </a:r>
            <a:endParaRPr lang="en" sz="1400" dirty="0">
              <a:solidFill>
                <a:schemeClr val="dk2"/>
              </a:solidFill>
            </a:endParaRPr>
          </a:p>
        </p:txBody>
      </p:sp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What We’ll Learn</a:t>
            </a:r>
          </a:p>
        </p:txBody>
      </p:sp>
      <p:cxnSp>
        <p:nvCxnSpPr>
          <p:cNvPr id="41" name="Shape 184">
            <a:extLst>
              <a:ext uri="{FF2B5EF4-FFF2-40B4-BE49-F238E27FC236}">
                <a16:creationId xmlns:a16="http://schemas.microsoft.com/office/drawing/2014/main" id="{47F0B977-537B-416B-91AC-EA5B6656F431}"/>
              </a:ext>
            </a:extLst>
          </p:cNvPr>
          <p:cNvCxnSpPr/>
          <p:nvPr/>
        </p:nvCxnSpPr>
        <p:spPr>
          <a:xfrm rot="10800000">
            <a:off x="562538" y="2114462"/>
            <a:ext cx="0" cy="115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42" name="Shape 185">
            <a:extLst>
              <a:ext uri="{FF2B5EF4-FFF2-40B4-BE49-F238E27FC236}">
                <a16:creationId xmlns:a16="http://schemas.microsoft.com/office/drawing/2014/main" id="{ECAEEEAD-7809-463C-B5C1-0BE2E0B4800D}"/>
              </a:ext>
            </a:extLst>
          </p:cNvPr>
          <p:cNvSpPr txBox="1">
            <a:spLocks/>
          </p:cNvSpPr>
          <p:nvPr/>
        </p:nvSpPr>
        <p:spPr>
          <a:xfrm>
            <a:off x="1409701" y="3867150"/>
            <a:ext cx="1981200" cy="39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800" dirty="0">
                <a:solidFill>
                  <a:schemeClr val="dk1"/>
                </a:solidFill>
              </a:rPr>
              <a:t>Positioning Axes</a:t>
            </a:r>
            <a:endParaRPr lang="en" sz="1800" dirty="0">
              <a:solidFill>
                <a:schemeClr val="dk1"/>
              </a:solidFill>
            </a:endParaRPr>
          </a:p>
        </p:txBody>
      </p:sp>
      <p:sp>
        <p:nvSpPr>
          <p:cNvPr id="43" name="Shape 186">
            <a:extLst>
              <a:ext uri="{FF2B5EF4-FFF2-40B4-BE49-F238E27FC236}">
                <a16:creationId xmlns:a16="http://schemas.microsoft.com/office/drawing/2014/main" id="{28E7DA62-08F8-4F6A-8BC6-EAC1A6658364}"/>
              </a:ext>
            </a:extLst>
          </p:cNvPr>
          <p:cNvSpPr txBox="1">
            <a:spLocks/>
          </p:cNvSpPr>
          <p:nvPr/>
        </p:nvSpPr>
        <p:spPr>
          <a:xfrm>
            <a:off x="1371600" y="4157176"/>
            <a:ext cx="2095501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20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16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z="1400" dirty="0">
                <a:solidFill>
                  <a:schemeClr val="dk2"/>
                </a:solidFill>
              </a:rPr>
              <a:t>Positioning the axes around the sides of the visual</a:t>
            </a:r>
          </a:p>
        </p:txBody>
      </p:sp>
      <p:grpSp>
        <p:nvGrpSpPr>
          <p:cNvPr id="2" name="Shape 194"/>
          <p:cNvGrpSpPr/>
          <p:nvPr/>
        </p:nvGrpSpPr>
        <p:grpSpPr>
          <a:xfrm>
            <a:off x="383437" y="2992212"/>
            <a:ext cx="8377136" cy="667800"/>
            <a:chOff x="383437" y="2845250"/>
            <a:chExt cx="8377136" cy="667800"/>
          </a:xfrm>
        </p:grpSpPr>
        <p:sp>
          <p:nvSpPr>
            <p:cNvPr id="195" name="Shape 195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4285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8" name="Shape 182">
            <a:extLst>
              <a:ext uri="{FF2B5EF4-FFF2-40B4-BE49-F238E27FC236}">
                <a16:creationId xmlns:a16="http://schemas.microsoft.com/office/drawing/2014/main" id="{2C3BBC53-0B4E-43E6-AE5C-8683E3AE07A0}"/>
              </a:ext>
            </a:extLst>
          </p:cNvPr>
          <p:cNvSpPr txBox="1">
            <a:spLocks/>
          </p:cNvSpPr>
          <p:nvPr/>
        </p:nvSpPr>
        <p:spPr>
          <a:xfrm>
            <a:off x="4724400" y="1962150"/>
            <a:ext cx="1905000" cy="39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800" dirty="0">
                <a:solidFill>
                  <a:schemeClr val="dk1"/>
                </a:solidFill>
              </a:rPr>
              <a:t>Custom tick labels</a:t>
            </a:r>
            <a:endParaRPr lang="en" sz="1800" dirty="0">
              <a:solidFill>
                <a:schemeClr val="dk1"/>
              </a:solidFill>
            </a:endParaRPr>
          </a:p>
        </p:txBody>
      </p:sp>
      <p:sp>
        <p:nvSpPr>
          <p:cNvPr id="19" name="Shape 183">
            <a:extLst>
              <a:ext uri="{FF2B5EF4-FFF2-40B4-BE49-F238E27FC236}">
                <a16:creationId xmlns:a16="http://schemas.microsoft.com/office/drawing/2014/main" id="{C1FFF06A-A3FE-4C95-B6ED-B8EFEEC04C47}"/>
              </a:ext>
            </a:extLst>
          </p:cNvPr>
          <p:cNvSpPr txBox="1">
            <a:spLocks/>
          </p:cNvSpPr>
          <p:nvPr/>
        </p:nvSpPr>
        <p:spPr>
          <a:xfrm>
            <a:off x="4724402" y="2252167"/>
            <a:ext cx="1904998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20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16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z="1400" dirty="0">
                <a:solidFill>
                  <a:schemeClr val="dk2"/>
                </a:solidFill>
              </a:rPr>
              <a:t>Creating legends to identify data based on color</a:t>
            </a:r>
            <a:endParaRPr lang="en" sz="1400" dirty="0">
              <a:solidFill>
                <a:schemeClr val="dk2"/>
              </a:solidFill>
            </a:endParaRPr>
          </a:p>
        </p:txBody>
      </p:sp>
      <p:cxnSp>
        <p:nvCxnSpPr>
          <p:cNvPr id="20" name="Shape 184">
            <a:extLst>
              <a:ext uri="{FF2B5EF4-FFF2-40B4-BE49-F238E27FC236}">
                <a16:creationId xmlns:a16="http://schemas.microsoft.com/office/drawing/2014/main" id="{21A0C39C-0AEA-473A-91AF-B95F44B31611}"/>
              </a:ext>
            </a:extLst>
          </p:cNvPr>
          <p:cNvCxnSpPr/>
          <p:nvPr/>
        </p:nvCxnSpPr>
        <p:spPr>
          <a:xfrm rot="10800000">
            <a:off x="4648200" y="2111099"/>
            <a:ext cx="0" cy="115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21" name="Shape 181">
            <a:extLst>
              <a:ext uri="{FF2B5EF4-FFF2-40B4-BE49-F238E27FC236}">
                <a16:creationId xmlns:a16="http://schemas.microsoft.com/office/drawing/2014/main" id="{DA4C3578-0F55-4325-98C4-33CB1C8FC416}"/>
              </a:ext>
            </a:extLst>
          </p:cNvPr>
          <p:cNvCxnSpPr/>
          <p:nvPr/>
        </p:nvCxnSpPr>
        <p:spPr>
          <a:xfrm>
            <a:off x="3657600" y="3409950"/>
            <a:ext cx="0" cy="66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22" name="Shape 185">
            <a:extLst>
              <a:ext uri="{FF2B5EF4-FFF2-40B4-BE49-F238E27FC236}">
                <a16:creationId xmlns:a16="http://schemas.microsoft.com/office/drawing/2014/main" id="{5A0C878F-382F-45F9-908A-94EDBC7E5D28}"/>
              </a:ext>
            </a:extLst>
          </p:cNvPr>
          <p:cNvSpPr txBox="1">
            <a:spLocks/>
          </p:cNvSpPr>
          <p:nvPr/>
        </p:nvSpPr>
        <p:spPr>
          <a:xfrm>
            <a:off x="3733800" y="3867150"/>
            <a:ext cx="2209800" cy="39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800" dirty="0">
                <a:solidFill>
                  <a:schemeClr val="dk1"/>
                </a:solidFill>
              </a:rPr>
              <a:t>Axes Titles</a:t>
            </a:r>
            <a:endParaRPr lang="en" sz="1800" dirty="0">
              <a:solidFill>
                <a:schemeClr val="dk1"/>
              </a:solidFill>
            </a:endParaRPr>
          </a:p>
        </p:txBody>
      </p:sp>
      <p:sp>
        <p:nvSpPr>
          <p:cNvPr id="23" name="Shape 186">
            <a:extLst>
              <a:ext uri="{FF2B5EF4-FFF2-40B4-BE49-F238E27FC236}">
                <a16:creationId xmlns:a16="http://schemas.microsoft.com/office/drawing/2014/main" id="{AB3ED7F4-CFFF-442E-BBE6-563FC3E371DB}"/>
              </a:ext>
            </a:extLst>
          </p:cNvPr>
          <p:cNvSpPr txBox="1">
            <a:spLocks/>
          </p:cNvSpPr>
          <p:nvPr/>
        </p:nvSpPr>
        <p:spPr>
          <a:xfrm>
            <a:off x="3733800" y="4126650"/>
            <a:ext cx="2247901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20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16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z="1400" dirty="0">
                <a:solidFill>
                  <a:schemeClr val="dk2"/>
                </a:solidFill>
              </a:rPr>
              <a:t>Adding text to explain the meaning of the axis</a:t>
            </a:r>
          </a:p>
        </p:txBody>
      </p:sp>
      <p:cxnSp>
        <p:nvCxnSpPr>
          <p:cNvPr id="24" name="Shape 181">
            <a:extLst>
              <a:ext uri="{FF2B5EF4-FFF2-40B4-BE49-F238E27FC236}">
                <a16:creationId xmlns:a16="http://schemas.microsoft.com/office/drawing/2014/main" id="{55A0DA92-3610-4496-880A-19C30CFD4181}"/>
              </a:ext>
            </a:extLst>
          </p:cNvPr>
          <p:cNvCxnSpPr/>
          <p:nvPr/>
        </p:nvCxnSpPr>
        <p:spPr>
          <a:xfrm>
            <a:off x="6248400" y="3409950"/>
            <a:ext cx="0" cy="66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25" name="Shape 185">
            <a:extLst>
              <a:ext uri="{FF2B5EF4-FFF2-40B4-BE49-F238E27FC236}">
                <a16:creationId xmlns:a16="http://schemas.microsoft.com/office/drawing/2014/main" id="{88346859-4D19-45B7-BAE9-A46FF9927C74}"/>
              </a:ext>
            </a:extLst>
          </p:cNvPr>
          <p:cNvSpPr txBox="1">
            <a:spLocks/>
          </p:cNvSpPr>
          <p:nvPr/>
        </p:nvSpPr>
        <p:spPr>
          <a:xfrm>
            <a:off x="6324600" y="3856050"/>
            <a:ext cx="2209800" cy="39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800" dirty="0">
                <a:solidFill>
                  <a:schemeClr val="dk1"/>
                </a:solidFill>
              </a:rPr>
              <a:t>Legends</a:t>
            </a:r>
            <a:endParaRPr lang="en" sz="1800" dirty="0">
              <a:solidFill>
                <a:schemeClr val="dk1"/>
              </a:solidFill>
            </a:endParaRPr>
          </a:p>
        </p:txBody>
      </p:sp>
      <p:sp>
        <p:nvSpPr>
          <p:cNvPr id="26" name="Shape 186">
            <a:extLst>
              <a:ext uri="{FF2B5EF4-FFF2-40B4-BE49-F238E27FC236}">
                <a16:creationId xmlns:a16="http://schemas.microsoft.com/office/drawing/2014/main" id="{DCBD39C7-71E5-4B10-B16A-0989CEF5444F}"/>
              </a:ext>
            </a:extLst>
          </p:cNvPr>
          <p:cNvSpPr txBox="1">
            <a:spLocks/>
          </p:cNvSpPr>
          <p:nvPr/>
        </p:nvSpPr>
        <p:spPr>
          <a:xfrm>
            <a:off x="6286499" y="4126650"/>
            <a:ext cx="2247901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20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16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z="1400" dirty="0">
                <a:solidFill>
                  <a:schemeClr val="dk2"/>
                </a:solidFill>
              </a:rPr>
              <a:t>Creating legends to identify data based on color</a:t>
            </a:r>
            <a:endParaRPr lang="en" sz="1400" dirty="0">
              <a:solidFill>
                <a:schemeClr val="dk2"/>
              </a:solidFill>
            </a:endParaRPr>
          </a:p>
        </p:txBody>
      </p:sp>
      <p:sp>
        <p:nvSpPr>
          <p:cNvPr id="27" name="Shape 182">
            <a:extLst>
              <a:ext uri="{FF2B5EF4-FFF2-40B4-BE49-F238E27FC236}">
                <a16:creationId xmlns:a16="http://schemas.microsoft.com/office/drawing/2014/main" id="{0F5AB222-4271-4FA4-A0D9-27FFEF00FDA9}"/>
              </a:ext>
            </a:extLst>
          </p:cNvPr>
          <p:cNvSpPr txBox="1">
            <a:spLocks/>
          </p:cNvSpPr>
          <p:nvPr/>
        </p:nvSpPr>
        <p:spPr>
          <a:xfrm>
            <a:off x="6896100" y="1962150"/>
            <a:ext cx="1714500" cy="39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800" dirty="0">
                <a:solidFill>
                  <a:schemeClr val="dk1"/>
                </a:solidFill>
              </a:rPr>
              <a:t>Gridlines</a:t>
            </a:r>
            <a:endParaRPr lang="en" sz="1800" dirty="0">
              <a:solidFill>
                <a:schemeClr val="dk1"/>
              </a:solidFill>
            </a:endParaRPr>
          </a:p>
        </p:txBody>
      </p:sp>
      <p:sp>
        <p:nvSpPr>
          <p:cNvPr id="28" name="Shape 183">
            <a:extLst>
              <a:ext uri="{FF2B5EF4-FFF2-40B4-BE49-F238E27FC236}">
                <a16:creationId xmlns:a16="http://schemas.microsoft.com/office/drawing/2014/main" id="{B07A1A54-64AE-4860-B8CF-A1362573005C}"/>
              </a:ext>
            </a:extLst>
          </p:cNvPr>
          <p:cNvSpPr txBox="1">
            <a:spLocks/>
          </p:cNvSpPr>
          <p:nvPr/>
        </p:nvSpPr>
        <p:spPr>
          <a:xfrm>
            <a:off x="6896115" y="2252167"/>
            <a:ext cx="1714485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20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1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16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1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z="1400" dirty="0">
                <a:solidFill>
                  <a:schemeClr val="dk2"/>
                </a:solidFill>
              </a:rPr>
              <a:t>Adding horizontal and vertical gridlines</a:t>
            </a:r>
            <a:endParaRPr lang="en" sz="1400" dirty="0">
              <a:solidFill>
                <a:schemeClr val="dk2"/>
              </a:solidFill>
            </a:endParaRPr>
          </a:p>
        </p:txBody>
      </p:sp>
      <p:cxnSp>
        <p:nvCxnSpPr>
          <p:cNvPr id="29" name="Shape 184">
            <a:extLst>
              <a:ext uri="{FF2B5EF4-FFF2-40B4-BE49-F238E27FC236}">
                <a16:creationId xmlns:a16="http://schemas.microsoft.com/office/drawing/2014/main" id="{E9F9E1F8-CFEF-403A-A97F-D1166308C7E3}"/>
              </a:ext>
            </a:extLst>
          </p:cNvPr>
          <p:cNvCxnSpPr/>
          <p:nvPr/>
        </p:nvCxnSpPr>
        <p:spPr>
          <a:xfrm rot="10800000">
            <a:off x="6858000" y="2111099"/>
            <a:ext cx="0" cy="115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dirty="0"/>
              <a:t>In this video, we are going to take a look at…</a:t>
            </a:r>
            <a:endParaRPr lang="en" sz="2200" dirty="0"/>
          </a:p>
        </p:txBody>
      </p:sp>
      <p:sp>
        <p:nvSpPr>
          <p:cNvPr id="213" name="Shape 213"/>
          <p:cNvSpPr txBox="1">
            <a:spLocks noGrp="1"/>
          </p:cNvSpPr>
          <p:nvPr>
            <p:ph type="body" idx="4294967295"/>
          </p:nvPr>
        </p:nvSpPr>
        <p:spPr>
          <a:xfrm>
            <a:off x="208750" y="888475"/>
            <a:ext cx="8716200" cy="402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Creating a legend to show the user the purpose of the colors</a:t>
            </a:r>
          </a:p>
          <a:p>
            <a:pPr marL="457200" indent="-355600">
              <a:buClr>
                <a:srgbClr val="434343"/>
              </a:buClr>
              <a:buFont typeface="Calibri"/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Computing the size of text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endParaRPr lang="en-US" sz="2000" dirty="0">
              <a:solidFill>
                <a:srgbClr val="434343"/>
              </a:solidFill>
            </a:endParaRPr>
          </a:p>
          <a:p>
            <a:pPr marL="101600" lvl="0" rtl="0">
              <a:spcBef>
                <a:spcPts val="0"/>
              </a:spcBef>
              <a:buClr>
                <a:srgbClr val="434343"/>
              </a:buClr>
              <a:buSzPct val="100000"/>
            </a:pPr>
            <a:endParaRPr lang="en" sz="2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3166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Next Video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>
                <a:solidFill>
                  <a:schemeClr val="bg1"/>
                </a:solidFill>
              </a:rPr>
              <a:t>Gridlines</a:t>
            </a:r>
            <a:endParaRPr lang="e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8998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Gridlines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Video 4.7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357478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dirty="0"/>
              <a:t>In this video, we are going to take a look at…</a:t>
            </a:r>
            <a:endParaRPr lang="en" sz="2200" dirty="0"/>
          </a:p>
        </p:txBody>
      </p:sp>
      <p:sp>
        <p:nvSpPr>
          <p:cNvPr id="213" name="Shape 213"/>
          <p:cNvSpPr txBox="1">
            <a:spLocks noGrp="1"/>
          </p:cNvSpPr>
          <p:nvPr>
            <p:ph type="body" idx="4294967295"/>
          </p:nvPr>
        </p:nvSpPr>
        <p:spPr>
          <a:xfrm>
            <a:off x="208750" y="888475"/>
            <a:ext cx="8716200" cy="402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How to create gridlines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We will learn how to create additional axes and modify their tick sizes and styles to create those gridlines 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endParaRPr lang="en-US" sz="2000" dirty="0">
              <a:solidFill>
                <a:srgbClr val="434343"/>
              </a:solidFill>
            </a:endParaRPr>
          </a:p>
          <a:p>
            <a:pPr marL="101600" lvl="0" rtl="0">
              <a:spcBef>
                <a:spcPts val="0"/>
              </a:spcBef>
              <a:buClr>
                <a:srgbClr val="434343"/>
              </a:buClr>
              <a:buSzPct val="100000"/>
            </a:pPr>
            <a:endParaRPr lang="en" sz="2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937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dirty="0"/>
              <a:t>Summary</a:t>
            </a:r>
            <a:endParaRPr lang="en" sz="2200" dirty="0"/>
          </a:p>
        </p:txBody>
      </p:sp>
      <p:sp>
        <p:nvSpPr>
          <p:cNvPr id="213" name="Shape 213"/>
          <p:cNvSpPr txBox="1">
            <a:spLocks noGrp="1"/>
          </p:cNvSpPr>
          <p:nvPr>
            <p:ph type="body" idx="4294967295"/>
          </p:nvPr>
        </p:nvSpPr>
        <p:spPr>
          <a:xfrm>
            <a:off x="208750" y="888475"/>
            <a:ext cx="8716200" cy="402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Creating an positioning axes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Adding margins, spacing, and relative positioning of elements on a chart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How to customize the look of an axis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Creating custom axis labels and controlling their position and orientation</a:t>
            </a:r>
            <a:endParaRPr lang="en" sz="2000" dirty="0">
              <a:solidFill>
                <a:srgbClr val="434343"/>
              </a:solidFill>
            </a:endParaRP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" sz="2000" dirty="0">
                <a:solidFill>
                  <a:srgbClr val="434343"/>
                </a:solidFill>
              </a:rPr>
              <a:t>Creating a legend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" sz="2000" dirty="0">
                <a:solidFill>
                  <a:srgbClr val="434343"/>
                </a:solidFill>
              </a:rPr>
              <a:t>And adding gridlines</a:t>
            </a:r>
            <a:endParaRPr lang="en-US" sz="2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5029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Next Section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Chart Annotation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917977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182F0-176D-4824-8777-5763523B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elements that we will examine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8E78A-5E0D-4768-B4DB-EADFF824EB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1F7AB8-847B-44E4-B972-366FC909E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0" y="514350"/>
            <a:ext cx="5070543" cy="393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60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Drawing Axes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Video 4.1</a:t>
            </a:r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dirty="0"/>
              <a:t>In this video, we are going to take a look at…</a:t>
            </a:r>
            <a:endParaRPr lang="en" sz="2200" dirty="0"/>
          </a:p>
        </p:txBody>
      </p:sp>
      <p:sp>
        <p:nvSpPr>
          <p:cNvPr id="213" name="Shape 213"/>
          <p:cNvSpPr txBox="1">
            <a:spLocks noGrp="1"/>
          </p:cNvSpPr>
          <p:nvPr>
            <p:ph type="body" idx="4294967295"/>
          </p:nvPr>
        </p:nvSpPr>
        <p:spPr>
          <a:xfrm>
            <a:off x="208750" y="888475"/>
            <a:ext cx="8716200" cy="402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Creating an axis from a scale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Examining the elements of an axis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Creating left, right, top and bottom axes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Specifying the number of ticks on an axis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Rendering an axis into an SVG group</a:t>
            </a:r>
          </a:p>
          <a:p>
            <a:pPr marL="457200" lvl="0" indent="-355600" rtl="0">
              <a:spcBef>
                <a:spcPts val="0"/>
              </a:spcBef>
              <a:buClr>
                <a:srgbClr val="434343"/>
              </a:buClr>
              <a:buSzPct val="100000"/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Translating an axis into position</a:t>
            </a:r>
            <a:endParaRPr lang="en" sz="2000" dirty="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ctrTitle"/>
          </p:nvPr>
        </p:nvSpPr>
        <p:spPr>
          <a:xfrm>
            <a:off x="390525" y="1855530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Next Video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Positioning Axes</a:t>
            </a:r>
            <a:endParaRPr lang="e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Positioning Axes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Video 4.2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178988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dirty="0"/>
              <a:t>In this video, we are going to take a look at…</a:t>
            </a:r>
            <a:endParaRPr lang="en" sz="2200" dirty="0"/>
          </a:p>
        </p:txBody>
      </p:sp>
      <p:sp>
        <p:nvSpPr>
          <p:cNvPr id="213" name="Shape 213"/>
          <p:cNvSpPr txBox="1">
            <a:spLocks noGrp="1"/>
          </p:cNvSpPr>
          <p:nvPr>
            <p:ph type="body" idx="4294967295"/>
          </p:nvPr>
        </p:nvSpPr>
        <p:spPr>
          <a:xfrm>
            <a:off x="208750" y="888475"/>
            <a:ext cx="8716200" cy="402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Concepts in positioning graphics, axes, labels and margins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Setting up data structures for inner and outer margins, and width of axes</a:t>
            </a:r>
          </a:p>
          <a:p>
            <a:pPr marL="457200" lvl="0" indent="-355600">
              <a:buClr>
                <a:srgbClr val="434343"/>
              </a:buClr>
              <a:buChar char="●"/>
            </a:pPr>
            <a:r>
              <a:rPr lang="en-US" sz="2000" dirty="0">
                <a:solidFill>
                  <a:srgbClr val="434343"/>
                </a:solidFill>
              </a:rPr>
              <a:t>Putting all the visuals into place</a:t>
            </a:r>
          </a:p>
          <a:p>
            <a:pPr marL="101600" lvl="0" rtl="0">
              <a:spcBef>
                <a:spcPts val="0"/>
              </a:spcBef>
              <a:buClr>
                <a:srgbClr val="434343"/>
              </a:buClr>
              <a:buSzPct val="100000"/>
            </a:pPr>
            <a:endParaRPr lang="en" sz="2000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15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Next Video</a:t>
            </a:r>
          </a:p>
        </p:txBody>
      </p:sp>
      <p:sp>
        <p:nvSpPr>
          <p:cNvPr id="273" name="Shape 27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2400" dirty="0">
                <a:solidFill>
                  <a:schemeClr val="bg1"/>
                </a:solidFill>
              </a:rPr>
              <a:t>Styling Axes</a:t>
            </a:r>
            <a:endParaRPr lang="e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416483"/>
      </p:ext>
    </p:extLst>
  </p:cSld>
  <p:clrMapOvr>
    <a:masterClrMapping/>
  </p:clrMapOvr>
</p:sld>
</file>

<file path=ppt/theme/theme1.xml><?xml version="1.0" encoding="utf-8"?>
<a:theme xmlns:a="http://schemas.openxmlformats.org/drawingml/2006/main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7406</TotalTime>
  <Words>1015</Words>
  <Application>Microsoft Office PowerPoint</Application>
  <PresentationFormat>On-screen Show (16:9)</PresentationFormat>
  <Paragraphs>142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Roboto</vt:lpstr>
      <vt:lpstr>Packt</vt:lpstr>
      <vt:lpstr>Packt</vt:lpstr>
      <vt:lpstr>Chart Annotation</vt:lpstr>
      <vt:lpstr>Styling Axes</vt:lpstr>
      <vt:lpstr>Chart elements that we will examine</vt:lpstr>
      <vt:lpstr>Drawing Axes</vt:lpstr>
      <vt:lpstr>In this video, we are going to take a look at…</vt:lpstr>
      <vt:lpstr>Next Video</vt:lpstr>
      <vt:lpstr>Positioning Axes</vt:lpstr>
      <vt:lpstr>In this video, we are going to take a look at…</vt:lpstr>
      <vt:lpstr>Next Video</vt:lpstr>
      <vt:lpstr>Styling Axes</vt:lpstr>
      <vt:lpstr>In this video, we are going to take a look at…</vt:lpstr>
      <vt:lpstr>Next Video</vt:lpstr>
      <vt:lpstr>Axes Titles</vt:lpstr>
      <vt:lpstr>In this video, we are going to take a look at…</vt:lpstr>
      <vt:lpstr>Next Video</vt:lpstr>
      <vt:lpstr>Custom Tick Labels</vt:lpstr>
      <vt:lpstr>In this video, we are going to take a look at…</vt:lpstr>
      <vt:lpstr>Next Video</vt:lpstr>
      <vt:lpstr>Legends</vt:lpstr>
      <vt:lpstr>In this video, we are going to take a look at…</vt:lpstr>
      <vt:lpstr>Next Video</vt:lpstr>
      <vt:lpstr>Gridlines</vt:lpstr>
      <vt:lpstr>In this video, we are going to take a look at…</vt:lpstr>
      <vt:lpstr>Summary</vt:lpstr>
      <vt:lpstr>Next Section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Subsection Title</dc:title>
  <cp:lastModifiedBy>Michael Heydt</cp:lastModifiedBy>
  <cp:revision>91</cp:revision>
  <dcterms:modified xsi:type="dcterms:W3CDTF">2017-10-28T02:40:27Z</dcterms:modified>
</cp:coreProperties>
</file>